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57" r:id="rId3"/>
    <p:sldId id="267" r:id="rId4"/>
    <p:sldId id="277" r:id="rId5"/>
    <p:sldId id="269" r:id="rId6"/>
    <p:sldId id="268" r:id="rId7"/>
    <p:sldId id="279" r:id="rId8"/>
    <p:sldId id="270" r:id="rId9"/>
    <p:sldId id="262" r:id="rId10"/>
    <p:sldId id="258" r:id="rId11"/>
    <p:sldId id="273" r:id="rId12"/>
    <p:sldId id="276" r:id="rId13"/>
    <p:sldId id="271" r:id="rId14"/>
    <p:sldId id="261" r:id="rId15"/>
    <p:sldId id="260" r:id="rId16"/>
    <p:sldId id="263" r:id="rId17"/>
    <p:sldId id="274" r:id="rId18"/>
    <p:sldId id="275" r:id="rId19"/>
    <p:sldId id="272" r:id="rId20"/>
    <p:sldId id="266" r:id="rId21"/>
    <p:sldId id="264" r:id="rId22"/>
    <p:sldId id="278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3B498-56A8-4CE4-B692-992EAC6BAEE6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8B90C-F95C-4302-9706-B78D9CE2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3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8B90C-F95C-4302-9706-B78D9CE2E1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2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1D66-D750-4D4B-A429-C960E4BD9896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707D69-48EA-48FE-8652-CCEF08729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1D66-D750-4D4B-A429-C960E4BD9896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7D69-48EA-48FE-8652-CCEF08729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1D66-D750-4D4B-A429-C960E4BD9896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7D69-48EA-48FE-8652-CCEF08729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181D66-D750-4D4B-A429-C960E4BD9896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5707D69-48EA-48FE-8652-CCEF08729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1D66-D750-4D4B-A429-C960E4BD9896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7D69-48EA-48FE-8652-CCEF08729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1D66-D750-4D4B-A429-C960E4BD9896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7D69-48EA-48FE-8652-CCEF08729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7D69-48EA-48FE-8652-CCEF08729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1D66-D750-4D4B-A429-C960E4BD9896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1D66-D750-4D4B-A429-C960E4BD9896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7D69-48EA-48FE-8652-CCEF08729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1D66-D750-4D4B-A429-C960E4BD9896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7D69-48EA-48FE-8652-CCEF08729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181D66-D750-4D4B-A429-C960E4BD9896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707D69-48EA-48FE-8652-CCEF08729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1D66-D750-4D4B-A429-C960E4BD9896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707D69-48EA-48FE-8652-CCEF08729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181D66-D750-4D4B-A429-C960E4BD9896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5707D69-48EA-48FE-8652-CCEF08729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google.com/url?sa=i&amp;rct=j&amp;q=&amp;esrc=s&amp;source=images&amp;cd=&amp;cad=rja&amp;uact=8&amp;ved=0CAcQjRxqFQoTCL3Uqt3Iq8gCFcvSgAod6WYOnA&amp;url=http://genius.com/773722/Ab-soul-terrorist-threats/Ancient-ways-of-sumerians&amp;psig=AFQjCNHIBrceEtkYMSC9c7eFRbq8TFPICg&amp;ust=1444142633792950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0CAcQjRxqFQoTCOry9KnIq8gCFcadgAodd-sP6g&amp;url=http://www.penn.museum/sites/iraq/?page_id%3D24&amp;psig=AFQjCNGRfMYAoNJKRNnAc___W-rKNgerqQ&amp;ust=1444142480471898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/url?sa=i&amp;rct=j&amp;q=&amp;esrc=s&amp;source=images&amp;cd=&amp;cad=rja&amp;uact=8&amp;ved=0CAcQjRxqFQoTCOPCkMXIq8gCFYOfgAodqvYNaw&amp;url=http://rkgregory.cmswiki.wikispaces.net/Mesopotamia&amp;psig=AFQjCNGRfMYAoNJKRNnAc___W-rKNgerqQ&amp;ust=144414248047189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source=images&amp;cd=&amp;cad=rja&amp;uact=8&amp;ved=0CAcQjRxqFQoTCI6zqfzIq8gCFUeYgAod6Y8K_Q&amp;url=http://www.evesham.k12.nj.us/Page/426&amp;psig=AFQjCNE3-vwb7-BrxSaQ59Y_0rLCatAJpA&amp;ust=1444142698877536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om/url?sa=i&amp;rct=j&amp;q=&amp;esrc=s&amp;source=images&amp;cd=&amp;cad=rja&amp;uact=8&amp;ved=0CAcQjRxqFQoTCOLMw4HJq8gCFYuLDQodaZkPgw&amp;url=http://www.history.com/topics/ancient-history/hammurabi&amp;psig=AFQjCNE3-vwb7-BrxSaQ59Y_0rLCatAJpA&amp;ust=1444142698877536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source=images&amp;cd=&amp;cad=rja&amp;uact=8&amp;ved=0CAcQjRxqFQoTCLi1v9bHq8gCFUOfgAodu6IBAQ&amp;url=http://www.mesopotamia.co.uk/writing/explore/exp_set.html&amp;bvm=bv.104317490,d.eXY&amp;psig=AFQjCNEW1Zz_zQS1h0Z1Dv3dct0hbUwYNQ&amp;ust=1444142355788439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com/url?sa=i&amp;rct=j&amp;q=&amp;esrc=s&amp;source=images&amp;cd=&amp;cad=rja&amp;uact=8&amp;ved=0CAcQjRxqFQoTCIbejPrHq8gCFYKdgAod6TQOxw&amp;url=https://www.lssu.edu/faculty/jswedene/FLEM_INTROandCH1_Lecture.htm&amp;bvm=bv.104317490,d.eXY&amp;psig=AFQjCNGLyaxI6JvE_qnrmZ8-ZVKcdp6bhQ&amp;ust=1444142422225892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source=images&amp;cd=&amp;cad=rja&amp;uact=8&amp;ved=0CAcQjRxqFQoTCO7zpsPDq8gCFQuQDQodDS8NZg&amp;url=http://www.bible-history.com/geography/fertile_crescent.html&amp;psig=AFQjCNE8wK5WkxB8O9025oNflBs-YdCYbQ&amp;ust=1444141238106559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uact=8&amp;ved=0CAcQjRxqFQoTCM-3yaLBq8gCFYkZPgod1hEG9g&amp;url=http://mesopotamia.mrdonn.org/geography.html&amp;psig=AFQjCNG3-RrNJKaQ2rtAIPND2hchiOTWFA&amp;ust=1444140536891101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source=images&amp;cd=&amp;cad=rja&amp;uact=8&amp;ved=0CAcQjRxqFQoTCO7zpsPDq8gCFQuQDQodDS8NZg&amp;url=http://www.bible-history.com/geography/fertile_crescent.html&amp;psig=AFQjCNE8wK5WkxB8O9025oNflBs-YdCYbQ&amp;ust=1444141238106559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source=images&amp;cd=&amp;cad=rja&amp;uact=8&amp;ved=0CAcQjRxqFQoTCNKp5OvDq8gCFQTsgAod7FMDaw&amp;url=http://www.hydeparkmasonry.com/soil.htm&amp;bvm=bv.104317490,d.eXY&amp;psig=AFQjCNEaunQtLBcwYscMkgYuNMs_V7ZBXQ&amp;ust=1444141325497539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source=images&amp;cd=&amp;cad=rja&amp;uact=8&amp;ved=0CAcQjRxqFQoTCP6s0-LEq8gCFQmVgAodDUcAQQ&amp;url=http://www.dreamstime.com/photos-images/shadoof.html&amp;bvm=bv.104317490,d.eXY&amp;psig=AFQjCNFCBC6y7QNwsCulMI0p7LeON-Xd9w&amp;ust=144414157326515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sa=i&amp;rct=j&amp;q=&amp;esrc=s&amp;source=images&amp;cd=&amp;cad=rja&amp;uact=8&amp;ved=0CAcQjRxqFQoTCLjYx8XEq8gCFQqKDQodmPIPsg&amp;url=http://www.icid.org/res_irrigation.html&amp;bvm=bv.104317490,d.eXY&amp;psig=AFQjCNE4vzzlNMmVtE3akzFcyL7P5upKMQ&amp;ust=1444141495042574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google.com/url?sa=i&amp;rct=j&amp;q=&amp;esrc=s&amp;source=images&amp;cd=&amp;cad=rja&amp;uact=8&amp;ved=0CAcQjRxqFQoTCLCw_r_Eq8gCFYyigAodC1wMqw&amp;url=https://mesopotamiadiv1.wikispaces.com/Agriculture%2Bin%2BMesopotamia&amp;bvm=bv.104317490,d.eXY&amp;psig=AFQjCNE4vzzlNMmVtE3akzFcyL7P5upKMQ&amp;ust=144414149504257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“Land between 2 rivers”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Mesopotamia Vocabulary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Sumerians 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267200" cy="4572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The first inhabitants of </a:t>
            </a:r>
            <a:r>
              <a:rPr lang="en-US" sz="4400" dirty="0" smtClean="0">
                <a:solidFill>
                  <a:schemeClr val="accent3"/>
                </a:solidFill>
              </a:rPr>
              <a:t>Mesopotamia</a:t>
            </a:r>
          </a:p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City state was named SUMER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530" name="Picture 2" descr="https://images.rapgenius.com/bfa6e8aa79580454ac5d308f800753fc.369x260x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3893232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City State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4264" y="533400"/>
            <a:ext cx="6269736" cy="4572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sz="4400" dirty="0" smtClean="0">
                <a:solidFill>
                  <a:schemeClr val="bg1">
                    <a:lumMod val="75000"/>
                  </a:schemeClr>
                </a:solidFill>
              </a:rPr>
              <a:t>city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and its surrounding </a:t>
            </a:r>
            <a:r>
              <a:rPr lang="en-US" sz="4400" dirty="0" smtClean="0">
                <a:solidFill>
                  <a:schemeClr val="accent3"/>
                </a:solidFill>
              </a:rPr>
              <a:t>area/land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it controls. 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698" name="Picture 2" descr="http://www.penn.museum/sites/iraq/wp-content/uploads/2009/09/stand-or-ur-city-state-mapfront-OL-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19400"/>
            <a:ext cx="4552950" cy="3467100"/>
          </a:xfrm>
          <a:prstGeom prst="rect">
            <a:avLst/>
          </a:prstGeom>
          <a:noFill/>
        </p:spPr>
      </p:pic>
      <p:pic>
        <p:nvPicPr>
          <p:cNvPr id="29700" name="Picture 4" descr="http://2.bp.blogspot.com/-sXS-paJnFYM/U2RxJLUJZAI/AAAAAAAAnqY/9_VSmAeUBpg/s1600/vsdfvdfresv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3048000"/>
            <a:ext cx="4847878" cy="250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Empire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953000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Nation or group of </a:t>
            </a:r>
            <a:r>
              <a:rPr lang="en-US" sz="3600" dirty="0" smtClean="0">
                <a:solidFill>
                  <a:schemeClr val="accent3"/>
                </a:solidFill>
              </a:rPr>
              <a:t>City - States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ruled by one emperor. </a:t>
            </a:r>
            <a:endParaRPr lang="en-US" sz="3600" dirty="0" smtClean="0">
              <a:solidFill>
                <a:schemeClr val="accent3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3810000"/>
            <a:ext cx="8229600" cy="838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spc="-10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3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Emperor</a:t>
            </a:r>
            <a:endParaRPr kumimoji="0" 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3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609600" y="4724400"/>
            <a:ext cx="4953000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Ruler of an </a:t>
            </a:r>
            <a:r>
              <a:rPr lang="en-US" sz="3600" dirty="0" smtClean="0">
                <a:solidFill>
                  <a:schemeClr val="accent3"/>
                </a:solidFill>
              </a:rPr>
              <a:t>empire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Hammurabi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762000"/>
            <a:ext cx="4059936" cy="4572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4400" baseline="30000" dirty="0" smtClean="0">
                <a:solidFill>
                  <a:schemeClr val="accent6">
                    <a:lumMod val="75000"/>
                  </a:schemeClr>
                </a:solidFill>
              </a:rPr>
              <a:t>st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smtClean="0">
                <a:solidFill>
                  <a:schemeClr val="accent3"/>
                </a:solidFill>
              </a:rPr>
              <a:t>Emperor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with a </a:t>
            </a:r>
            <a:r>
              <a:rPr lang="en-US" sz="4400" dirty="0" smtClean="0">
                <a:solidFill>
                  <a:schemeClr val="accent3"/>
                </a:solidFill>
              </a:rPr>
              <a:t>Code of Laws</a:t>
            </a:r>
            <a:endParaRPr lang="en-US" sz="4400" dirty="0">
              <a:solidFill>
                <a:schemeClr val="accent3"/>
              </a:solidFill>
            </a:endParaRPr>
          </a:p>
        </p:txBody>
      </p:sp>
      <p:pic>
        <p:nvPicPr>
          <p:cNvPr id="31746" name="Picture 2" descr="http://www.evesham.k12.nj.us/cms/lib04/NJ01000514/centricity/domain/73/drawing_of_hammurab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2857500" cy="3810000"/>
          </a:xfrm>
          <a:prstGeom prst="rect">
            <a:avLst/>
          </a:prstGeom>
          <a:noFill/>
        </p:spPr>
      </p:pic>
      <p:pic>
        <p:nvPicPr>
          <p:cNvPr id="31748" name="Picture 4" descr="http://cdn.history.com/sites/2/2014/02/hammurabi-AB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810000"/>
            <a:ext cx="31813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CODE OF HAMMURABI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Oldest set of laws ever recorded. 282 laws meant to keep order in ancient Babylon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hammurabi_code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524000"/>
            <a:ext cx="4320363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CLASS SYSTEM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Content Placeholder 4" descr="class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64601" y="3124200"/>
            <a:ext cx="4729126" cy="340814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295400"/>
            <a:ext cx="8077200" cy="205740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System in which a society is </a:t>
            </a:r>
            <a:r>
              <a:rPr lang="en-US" sz="4400" dirty="0" smtClean="0">
                <a:solidFill>
                  <a:schemeClr val="accent3"/>
                </a:solidFill>
              </a:rPr>
              <a:t>divided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into several</a:t>
            </a:r>
            <a:r>
              <a:rPr lang="en-US" sz="4400" dirty="0" smtClean="0">
                <a:solidFill>
                  <a:schemeClr val="accent3"/>
                </a:solidFill>
              </a:rPr>
              <a:t> </a:t>
            </a:r>
            <a:r>
              <a:rPr lang="en-US" sz="4400" dirty="0" smtClean="0">
                <a:solidFill>
                  <a:schemeClr val="bg1">
                    <a:lumMod val="75000"/>
                  </a:schemeClr>
                </a:solidFill>
              </a:rPr>
              <a:t>social groups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(by wealth) 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CUNEIFORM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Oldest form of</a:t>
            </a:r>
            <a:r>
              <a:rPr lang="en-US" sz="4800" dirty="0" smtClean="0">
                <a:solidFill>
                  <a:schemeClr val="accent3"/>
                </a:solidFill>
              </a:rPr>
              <a:t> writing</a:t>
            </a:r>
          </a:p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wedge shaped symbols on </a:t>
            </a:r>
            <a:r>
              <a:rPr lang="en-US" sz="4800" dirty="0" smtClean="0">
                <a:solidFill>
                  <a:schemeClr val="accent3"/>
                </a:solidFill>
              </a:rPr>
              <a:t>clay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tablets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cuneiform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55400"/>
            <a:ext cx="4059238" cy="2709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Scribe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Professional </a:t>
            </a:r>
            <a:r>
              <a:rPr lang="en-US" sz="4800" dirty="0" smtClean="0">
                <a:solidFill>
                  <a:schemeClr val="accent3"/>
                </a:solidFill>
              </a:rPr>
              <a:t>writer</a:t>
            </a:r>
            <a:endParaRPr lang="en-US" sz="4800" dirty="0">
              <a:solidFill>
                <a:schemeClr val="accent3"/>
              </a:solidFill>
            </a:endParaRPr>
          </a:p>
        </p:txBody>
      </p:sp>
      <p:pic>
        <p:nvPicPr>
          <p:cNvPr id="28674" name="Picture 2" descr="http://www.mesopotamia.co.uk/writing/explore/images/scrib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57200"/>
            <a:ext cx="239287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Polytheism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Belief in many </a:t>
            </a:r>
            <a:r>
              <a:rPr lang="en-US" sz="4800" dirty="0" smtClean="0">
                <a:solidFill>
                  <a:schemeClr val="accent3"/>
                </a:solidFill>
              </a:rPr>
              <a:t>gods</a:t>
            </a:r>
            <a:endParaRPr lang="en-US" sz="4800" dirty="0">
              <a:solidFill>
                <a:schemeClr val="accent3"/>
              </a:solidFill>
            </a:endParaRPr>
          </a:p>
        </p:txBody>
      </p:sp>
      <p:pic>
        <p:nvPicPr>
          <p:cNvPr id="32770" name="Picture 2" descr="https://encrypted-tbn0.gstatic.com/images?q=tbn:ANd9GcRiAvnzs7jc0kaqfNrwghhnblzgHYOrLGcLcAj-wML5AeHyCXP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971800"/>
            <a:ext cx="4480821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ZIGGURAT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Content Placeholder 4" descr="ziggurat3_5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3854986" cy="1981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sz="4400" dirty="0" smtClean="0">
                <a:solidFill>
                  <a:schemeClr val="accent3"/>
                </a:solidFill>
              </a:rPr>
              <a:t>pyramid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shaped tower with a </a:t>
            </a:r>
            <a:r>
              <a:rPr lang="en-US" sz="4400" dirty="0" smtClean="0">
                <a:solidFill>
                  <a:schemeClr val="accent3"/>
                </a:solidFill>
              </a:rPr>
              <a:t>temple on top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…used for Religious purposes in Mesopotamia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Mesopotamia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23554" name="Picture 2" descr="http://www.bible-history.com/geography/fertile_crescent-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7836153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CONTRIBUTIONS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Something the Sumerians </a:t>
            </a:r>
            <a:r>
              <a:rPr lang="en-US" dirty="0" smtClean="0">
                <a:solidFill>
                  <a:schemeClr val="accent3"/>
                </a:solidFill>
              </a:rPr>
              <a:t>did or made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and passed on to future societies.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1026" name="Picture 2" descr="http://classroom.synonym.com/DM-Resize/photos.demandstudios.com/getty/article/170/2/78486995.jpg?w=600&amp;h=600&amp;keep_ratio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108200"/>
            <a:ext cx="3352800" cy="2235200"/>
          </a:xfrm>
          <a:prstGeom prst="rect">
            <a:avLst/>
          </a:prstGeom>
          <a:noFill/>
        </p:spPr>
      </p:pic>
      <p:pic>
        <p:nvPicPr>
          <p:cNvPr id="1028" name="Picture 4" descr="http://i-cias.com/e.o/slides/cuneiform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76600"/>
            <a:ext cx="3429000" cy="2288569"/>
          </a:xfrm>
          <a:prstGeom prst="rect">
            <a:avLst/>
          </a:prstGeom>
          <a:noFill/>
        </p:spPr>
      </p:pic>
      <p:pic>
        <p:nvPicPr>
          <p:cNvPr id="1030" name="Picture 6" descr="http://media-2.web.britannica.com/eb-media/54/2454-004-0482B3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572000"/>
            <a:ext cx="4419600" cy="19928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24200" y="6172200"/>
            <a:ext cx="88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5562600"/>
            <a:ext cx="202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Cuneiform (writing)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48600" y="312420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SPECIALIZATION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Content Placeholder 4" descr="socialworkspe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3810000" cy="28575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Focusing on one specific </a:t>
            </a:r>
            <a:r>
              <a:rPr lang="en-US" sz="4400" dirty="0" smtClean="0">
                <a:solidFill>
                  <a:schemeClr val="accent3"/>
                </a:solidFill>
              </a:rPr>
              <a:t>skill or job. </a:t>
            </a:r>
          </a:p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Your specialty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SURPLUS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0200" y="1524000"/>
            <a:ext cx="4567936" cy="4572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An amount that has been </a:t>
            </a:r>
            <a:r>
              <a:rPr lang="en-US" sz="4400" dirty="0" smtClean="0">
                <a:solidFill>
                  <a:schemeClr val="accent3"/>
                </a:solidFill>
              </a:rPr>
              <a:t>LEFT OVER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after a need has been met.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(ex. Food surplus)  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Image result for food surpl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" y="1676400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1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DOMESTICATION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2051" name="Picture 3" descr="C:\Users\rtrentanelli\AppData\Local\Microsoft\Windows\Temporary Internet Files\Content.IE5\17M27WDF\MP900406684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3901440" cy="2599944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To tame; Raising animals for food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5" descr="C:\Users\rtrentanelli\AppData\Local\Microsoft\Windows\Temporary Internet Files\Content.IE5\R1D10KVM\MP90022774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38600"/>
            <a:ext cx="3657600" cy="2420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Mesopotamia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3048000"/>
            <a:ext cx="5029200" cy="3200400"/>
          </a:xfrm>
        </p:spPr>
        <p:txBody>
          <a:bodyPr>
            <a:normAutofit fontScale="92500"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Fertile land </a:t>
            </a:r>
            <a:r>
              <a:rPr lang="en-US" sz="4800" u="sng" dirty="0" smtClean="0">
                <a:solidFill>
                  <a:schemeClr val="accent3"/>
                </a:solidFill>
              </a:rPr>
              <a:t>between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the </a:t>
            </a:r>
            <a:r>
              <a:rPr lang="en-US" sz="4800" u="sng" dirty="0" smtClean="0">
                <a:solidFill>
                  <a:schemeClr val="accent3"/>
                </a:solidFill>
              </a:rPr>
              <a:t>rivers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4800" dirty="0" smtClean="0">
                <a:solidFill>
                  <a:srgbClr val="00B0F0"/>
                </a:solidFill>
              </a:rPr>
              <a:t>Tigris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&amp; </a:t>
            </a:r>
            <a:r>
              <a:rPr lang="en-US" sz="4800" dirty="0" smtClean="0">
                <a:solidFill>
                  <a:srgbClr val="00B0F0"/>
                </a:solidFill>
              </a:rPr>
              <a:t>Euphrates)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0" name="Picture 6" descr="https://encrypted-tbn2.gstatic.com/images?q=tbn:ANd9GcRL1xz-Lov6lCVM_od8Xov6BAX6FoWkk4cTVzilUsZ63CU-7AQ6S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371" t="5882" r="7179" b="9804"/>
          <a:stretch>
            <a:fillRect/>
          </a:stretch>
        </p:blipFill>
        <p:spPr bwMode="auto">
          <a:xfrm>
            <a:off x="3962400" y="457200"/>
            <a:ext cx="4800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Fertile Crescent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23554" name="Picture 2" descr="http://www.bible-history.com/geography/fertile_crescent-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371600"/>
            <a:ext cx="6438900" cy="338109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81000" y="4786956"/>
            <a:ext cx="8382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</a:rPr>
              <a:t>ANOTHER NAME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for Mesopotamia –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The rich land between the </a:t>
            </a:r>
            <a:r>
              <a:rPr lang="en-US" sz="2800" dirty="0" smtClean="0">
                <a:solidFill>
                  <a:srgbClr val="00B0F0"/>
                </a:solidFill>
              </a:rPr>
              <a:t>Tigris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2800" dirty="0" smtClean="0">
                <a:solidFill>
                  <a:srgbClr val="00B0F0"/>
                </a:solidFill>
              </a:rPr>
              <a:t>Euphrates Rivers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, also includes the </a:t>
            </a:r>
            <a:r>
              <a:rPr lang="en-US" sz="2800" dirty="0" smtClean="0">
                <a:solidFill>
                  <a:srgbClr val="00B0F0"/>
                </a:solidFill>
              </a:rPr>
              <a:t>Nile River  </a:t>
            </a: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- Fertile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land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made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it good for </a:t>
            </a:r>
            <a:r>
              <a:rPr lang="en-US" sz="2800" dirty="0" smtClean="0">
                <a:solidFill>
                  <a:schemeClr val="accent3"/>
                </a:solidFill>
              </a:rPr>
              <a:t>growing crops.</a:t>
            </a:r>
            <a:endParaRPr lang="en-US" sz="2800" dirty="0">
              <a:solidFill>
                <a:schemeClr val="accent3"/>
              </a:solidFill>
            </a:endParaRP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8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FERTILE CRESCENT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953000" cy="457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3"/>
                </a:solidFill>
              </a:rPr>
              <a:t>Name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for the fertile Land surrounding the </a:t>
            </a:r>
            <a:r>
              <a:rPr lang="en-US" sz="3600" dirty="0" smtClean="0">
                <a:solidFill>
                  <a:srgbClr val="00B0F0"/>
                </a:solidFill>
              </a:rPr>
              <a:t>Tigris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dirty="0" smtClean="0">
                <a:solidFill>
                  <a:srgbClr val="00B0F0"/>
                </a:solidFill>
              </a:rPr>
              <a:t>Euphrates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en-US" sz="3600" dirty="0" smtClean="0">
                <a:solidFill>
                  <a:srgbClr val="00B0F0"/>
                </a:solidFill>
              </a:rPr>
              <a:t>Nile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Rivers</a:t>
            </a: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Fertile land made        it good for         </a:t>
            </a:r>
            <a:r>
              <a:rPr lang="en-US" sz="3600" dirty="0" smtClean="0">
                <a:solidFill>
                  <a:schemeClr val="accent3"/>
                </a:solidFill>
              </a:rPr>
              <a:t>growing crops</a:t>
            </a:r>
            <a:endParaRPr lang="en-US" sz="3600" dirty="0">
              <a:solidFill>
                <a:schemeClr val="accent3"/>
              </a:solidFill>
            </a:endParaRPr>
          </a:p>
        </p:txBody>
      </p:sp>
      <p:pic>
        <p:nvPicPr>
          <p:cNvPr id="7" name="Content Placeholder 6" descr="http://www.mrdowling.com/images/603fertilecrescent_large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124200"/>
            <a:ext cx="4495800" cy="336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Fertile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953000" cy="457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Soil rich in </a:t>
            </a:r>
            <a:r>
              <a:rPr lang="en-US" sz="3600" dirty="0" smtClean="0">
                <a:solidFill>
                  <a:schemeClr val="accent3"/>
                </a:solidFill>
              </a:rPr>
              <a:t>nutrients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3600" dirty="0" smtClean="0">
                <a:solidFill>
                  <a:schemeClr val="accent3"/>
                </a:solidFill>
              </a:rPr>
              <a:t>resources</a:t>
            </a:r>
          </a:p>
          <a:p>
            <a:endParaRPr lang="en-US" sz="3600" dirty="0" smtClean="0">
              <a:solidFill>
                <a:schemeClr val="accent3"/>
              </a:solidFill>
            </a:endParaRP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Soil became rich in nutrients from rivers flooding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5602" name="Picture 2" descr="http://www.hydeparkmasonry.com/images/soil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838200"/>
            <a:ext cx="30480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SILT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Small particles of rich, </a:t>
            </a:r>
            <a:r>
              <a:rPr lang="en-US" sz="4400" dirty="0" smtClean="0">
                <a:solidFill>
                  <a:schemeClr val="accent3"/>
                </a:solidFill>
              </a:rPr>
              <a:t>FERTILE SOIL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Image result for sil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73" y="2171700"/>
            <a:ext cx="387882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4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thumbs.dreamstime.com/z/shadoof-well-181659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10850"/>
          <a:stretch>
            <a:fillRect/>
          </a:stretch>
        </p:blipFill>
        <p:spPr bwMode="auto">
          <a:xfrm>
            <a:off x="2667000" y="4038600"/>
            <a:ext cx="3867150" cy="2459443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Irrigation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953000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to bring </a:t>
            </a:r>
            <a:r>
              <a:rPr lang="en-US" sz="3600" dirty="0" smtClean="0">
                <a:solidFill>
                  <a:schemeClr val="accent3"/>
                </a:solidFill>
              </a:rPr>
              <a:t>water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to </a:t>
            </a:r>
            <a:r>
              <a:rPr lang="en-US" sz="3600" u="sng" dirty="0" smtClean="0">
                <a:solidFill>
                  <a:schemeClr val="accent3"/>
                </a:solidFill>
              </a:rPr>
              <a:t>DRY LAND </a:t>
            </a:r>
            <a:r>
              <a:rPr lang="en-US" sz="3600" u="sng" dirty="0" smtClean="0">
                <a:solidFill>
                  <a:schemeClr val="bg1">
                    <a:lumMod val="75000"/>
                  </a:schemeClr>
                </a:solidFill>
              </a:rPr>
              <a:t>(for CROPS)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667000"/>
            <a:ext cx="8229600" cy="838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3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Shadoof</a:t>
            </a:r>
            <a:endParaRPr kumimoji="0" 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3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4953000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</a:rPr>
              <a:t>TOOL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used to irrigate dry land</a:t>
            </a:r>
            <a:endParaRPr lang="en-US" sz="3600" dirty="0" smtClean="0">
              <a:solidFill>
                <a:schemeClr val="accent3"/>
              </a:solidFill>
            </a:endParaRPr>
          </a:p>
        </p:txBody>
      </p:sp>
      <p:pic>
        <p:nvPicPr>
          <p:cNvPr id="27650" name="Picture 2" descr="http://www.waterhistory.org/histories/nile/shaduf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971800"/>
            <a:ext cx="2628900" cy="2979421"/>
          </a:xfrm>
          <a:prstGeom prst="rect">
            <a:avLst/>
          </a:prstGeom>
          <a:noFill/>
        </p:spPr>
      </p:pic>
      <p:pic>
        <p:nvPicPr>
          <p:cNvPr id="27652" name="Picture 4" descr="http://www.icid.org/images/hist_pic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457200"/>
            <a:ext cx="2861196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IRRIGATION SYSTEM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Content Placeholder 4" descr="Living-in-Ancient-Mesopotami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13362"/>
            <a:ext cx="4059238" cy="39932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Series of canals that brought water from rivers to crops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3">
      <a:dk1>
        <a:srgbClr val="C3986D"/>
      </a:dk1>
      <a:lt1>
        <a:srgbClr val="FFFFFF"/>
      </a:lt1>
      <a:dk2>
        <a:srgbClr val="FBEEC9"/>
      </a:dk2>
      <a:lt2>
        <a:srgbClr val="FBEEC9"/>
      </a:lt2>
      <a:accent1>
        <a:srgbClr val="F0A22E"/>
      </a:accent1>
      <a:accent2>
        <a:srgbClr val="A5644E"/>
      </a:accent2>
      <a:accent3>
        <a:srgbClr val="AD1F1F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1054</TotalTime>
  <Words>310</Words>
  <Application>Microsoft Office PowerPoint</Application>
  <PresentationFormat>On-screen Show (4:3)</PresentationFormat>
  <Paragraphs>63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Constantia</vt:lpstr>
      <vt:lpstr>Wingdings 2</vt:lpstr>
      <vt:lpstr>Paper</vt:lpstr>
      <vt:lpstr>Mesopotamia Vocabulary</vt:lpstr>
      <vt:lpstr>Mesopotamia</vt:lpstr>
      <vt:lpstr>Mesopotamia</vt:lpstr>
      <vt:lpstr>Fertile Crescent</vt:lpstr>
      <vt:lpstr>FERTILE CRESCENT</vt:lpstr>
      <vt:lpstr>Fertile</vt:lpstr>
      <vt:lpstr>SILT</vt:lpstr>
      <vt:lpstr>Irrigation</vt:lpstr>
      <vt:lpstr>IRRIGATION SYSTEM</vt:lpstr>
      <vt:lpstr>Sumerians </vt:lpstr>
      <vt:lpstr>City State</vt:lpstr>
      <vt:lpstr>Empire</vt:lpstr>
      <vt:lpstr>Hammurabi</vt:lpstr>
      <vt:lpstr>CODE OF HAMMURABI</vt:lpstr>
      <vt:lpstr>CLASS SYSTEM</vt:lpstr>
      <vt:lpstr>CUNEIFORM</vt:lpstr>
      <vt:lpstr>Scribe</vt:lpstr>
      <vt:lpstr>Polytheism</vt:lpstr>
      <vt:lpstr>ZIGGURAT</vt:lpstr>
      <vt:lpstr>CONTRIBUTIONS</vt:lpstr>
      <vt:lpstr>SPECIALIZATION</vt:lpstr>
      <vt:lpstr>SURPLUS</vt:lpstr>
      <vt:lpstr>DOMESTICATION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Mesopotamia Vocabulary</dc:title>
  <dc:creator>mfcsd</dc:creator>
  <cp:lastModifiedBy>mfcsd</cp:lastModifiedBy>
  <cp:revision>47</cp:revision>
  <dcterms:created xsi:type="dcterms:W3CDTF">2014-09-24T11:43:31Z</dcterms:created>
  <dcterms:modified xsi:type="dcterms:W3CDTF">2016-10-17T17:08:48Z</dcterms:modified>
</cp:coreProperties>
</file>